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5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099300" cy="10234613"/>
  <p:embeddedFontLs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EB Garamon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6A6E58-C347-418C-88A6-FCFE9C68C091}">
  <a:tblStyle styleId="{5C6A6E58-C347-418C-88A6-FCFE9C68C09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88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lquis Trinidad" userId="S::adelquis.trinidad@endava.com::c1de6f4a-b4ac-4676-9d93-84007bc0eb76" providerId="AD" clId="Web-{E2DBABF3-A2E2-4BEB-BF5D-9CDE5BD0E914}"/>
    <pc:docChg chg="modSld">
      <pc:chgData name="Adelquis Trinidad" userId="S::adelquis.trinidad@endava.com::c1de6f4a-b4ac-4676-9d93-84007bc0eb76" providerId="AD" clId="Web-{E2DBABF3-A2E2-4BEB-BF5D-9CDE5BD0E914}" dt="2019-02-12T18:13:45.542" v="2" actId="20577"/>
      <pc:docMkLst>
        <pc:docMk/>
      </pc:docMkLst>
      <pc:sldChg chg="modSp">
        <pc:chgData name="Adelquis Trinidad" userId="S::adelquis.trinidad@endava.com::c1de6f4a-b4ac-4676-9d93-84007bc0eb76" providerId="AD" clId="Web-{E2DBABF3-A2E2-4BEB-BF5D-9CDE5BD0E914}" dt="2019-02-12T18:13:45.542" v="2" actId="20577"/>
        <pc:sldMkLst>
          <pc:docMk/>
          <pc:sldMk cId="0" sldId="258"/>
        </pc:sldMkLst>
        <pc:spChg chg="mod">
          <ac:chgData name="Adelquis Trinidad" userId="S::adelquis.trinidad@endava.com::c1de6f4a-b4ac-4676-9d93-84007bc0eb76" providerId="AD" clId="Web-{E2DBABF3-A2E2-4BEB-BF5D-9CDE5BD0E914}" dt="2019-02-12T18:13:45.542" v="2" actId="20577"/>
          <ac:spMkLst>
            <pc:docMk/>
            <pc:sldMk cId="0" sldId="258"/>
            <ac:spMk id="233" creationId="{00000000-0000-0000-0000-000000000000}"/>
          </ac:spMkLst>
        </pc:spChg>
      </pc:sldChg>
    </pc:docChg>
  </pc:docChgLst>
  <pc:docChgLst>
    <pc:chgData name="Maria Alejandra Usart" userId="S::mariaalejandra.usart@endava.com::3c5888d7-e5c8-4d32-9ff0-616202923e1b" providerId="AD" clId="Web-{7A2F48FA-CDB5-E973-33F0-4E98D384209E}"/>
    <pc:docChg chg="modSld">
      <pc:chgData name="Maria Alejandra Usart" userId="S::mariaalejandra.usart@endava.com::3c5888d7-e5c8-4d32-9ff0-616202923e1b" providerId="AD" clId="Web-{7A2F48FA-CDB5-E973-33F0-4E98D384209E}" dt="2019-02-22T19:42:54.266" v="14" actId="20577"/>
      <pc:docMkLst>
        <pc:docMk/>
      </pc:docMkLst>
      <pc:sldChg chg="modSp">
        <pc:chgData name="Maria Alejandra Usart" userId="S::mariaalejandra.usart@endava.com::3c5888d7-e5c8-4d32-9ff0-616202923e1b" providerId="AD" clId="Web-{7A2F48FA-CDB5-E973-33F0-4E98D384209E}" dt="2019-02-22T19:15:24.395" v="1" actId="20577"/>
        <pc:sldMkLst>
          <pc:docMk/>
          <pc:sldMk cId="0" sldId="263"/>
        </pc:sldMkLst>
        <pc:spChg chg="mod">
          <ac:chgData name="Maria Alejandra Usart" userId="S::mariaalejandra.usart@endava.com::3c5888d7-e5c8-4d32-9ff0-616202923e1b" providerId="AD" clId="Web-{7A2F48FA-CDB5-E973-33F0-4E98D384209E}" dt="2019-02-22T19:15:24.395" v="1" actId="20577"/>
          <ac:spMkLst>
            <pc:docMk/>
            <pc:sldMk cId="0" sldId="263"/>
            <ac:spMk id="269" creationId="{00000000-0000-0000-0000-000000000000}"/>
          </ac:spMkLst>
        </pc:spChg>
      </pc:sldChg>
      <pc:sldChg chg="modSp">
        <pc:chgData name="Maria Alejandra Usart" userId="S::mariaalejandra.usart@endava.com::3c5888d7-e5c8-4d32-9ff0-616202923e1b" providerId="AD" clId="Web-{7A2F48FA-CDB5-E973-33F0-4E98D384209E}" dt="2019-02-22T19:42:54.266" v="14" actId="20577"/>
        <pc:sldMkLst>
          <pc:docMk/>
          <pc:sldMk cId="0" sldId="274"/>
        </pc:sldMkLst>
        <pc:spChg chg="mod">
          <ac:chgData name="Maria Alejandra Usart" userId="S::mariaalejandra.usart@endava.com::3c5888d7-e5c8-4d32-9ff0-616202923e1b" providerId="AD" clId="Web-{7A2F48FA-CDB5-E973-33F0-4E98D384209E}" dt="2019-02-22T19:42:54.266" v="14" actId="20577"/>
          <ac:spMkLst>
            <pc:docMk/>
            <pc:sldMk cId="0" sldId="274"/>
            <ac:spMk id="341" creationId="{00000000-0000-0000-0000-000000000000}"/>
          </ac:spMkLst>
        </pc:spChg>
      </pc:sldChg>
    </pc:docChg>
  </pc:docChgLst>
  <pc:docChgLst>
    <pc:chgData name="Maria Alejandra Usart" userId="S::mariaalejandra.usart@endava.com::3c5888d7-e5c8-4d32-9ff0-616202923e1b" providerId="AD" clId="Web-{3A399FAA-2612-BF2D-8015-19D74FECC09C}"/>
    <pc:docChg chg="modSld">
      <pc:chgData name="Maria Alejandra Usart" userId="S::mariaalejandra.usart@endava.com::3c5888d7-e5c8-4d32-9ff0-616202923e1b" providerId="AD" clId="Web-{3A399FAA-2612-BF2D-8015-19D74FECC09C}" dt="2019-02-24T20:43:50.475" v="27" actId="20577"/>
      <pc:docMkLst>
        <pc:docMk/>
      </pc:docMkLst>
      <pc:sldChg chg="modSp">
        <pc:chgData name="Maria Alejandra Usart" userId="S::mariaalejandra.usart@endava.com::3c5888d7-e5c8-4d32-9ff0-616202923e1b" providerId="AD" clId="Web-{3A399FAA-2612-BF2D-8015-19D74FECC09C}" dt="2019-02-24T20:43:50.475" v="27" actId="20577"/>
        <pc:sldMkLst>
          <pc:docMk/>
          <pc:sldMk cId="0" sldId="259"/>
        </pc:sldMkLst>
        <pc:spChg chg="mod">
          <ac:chgData name="Maria Alejandra Usart" userId="S::mariaalejandra.usart@endava.com::3c5888d7-e5c8-4d32-9ff0-616202923e1b" providerId="AD" clId="Web-{3A399FAA-2612-BF2D-8015-19D74FECC09C}" dt="2019-02-24T20:43:50.475" v="27" actId="20577"/>
          <ac:spMkLst>
            <pc:docMk/>
            <pc:sldMk cId="0" sldId="259"/>
            <ac:spMk id="239" creationId="{00000000-0000-0000-0000-000000000000}"/>
          </ac:spMkLst>
        </pc:spChg>
      </pc:sldChg>
    </pc:docChg>
  </pc:docChgLst>
  <pc:docChgLst>
    <pc:chgData name="Maria Alejandra Usart" userId="S::mariaalejandra.usart@endava.com::3c5888d7-e5c8-4d32-9ff0-616202923e1b" providerId="AD" clId="Web-{2B86A66E-1689-47C4-35F8-45DFA7A024EC}"/>
    <pc:docChg chg="modSld">
      <pc:chgData name="Maria Alejandra Usart" userId="S::mariaalejandra.usart@endava.com::3c5888d7-e5c8-4d32-9ff0-616202923e1b" providerId="AD" clId="Web-{2B86A66E-1689-47C4-35F8-45DFA7A024EC}" dt="2019-02-24T20:50:19.990" v="0" actId="20577"/>
      <pc:docMkLst>
        <pc:docMk/>
      </pc:docMkLst>
      <pc:sldChg chg="modSp">
        <pc:chgData name="Maria Alejandra Usart" userId="S::mariaalejandra.usart@endava.com::3c5888d7-e5c8-4d32-9ff0-616202923e1b" providerId="AD" clId="Web-{2B86A66E-1689-47C4-35F8-45DFA7A024EC}" dt="2019-02-24T20:50:19.990" v="0" actId="20577"/>
        <pc:sldMkLst>
          <pc:docMk/>
          <pc:sldMk cId="0" sldId="259"/>
        </pc:sldMkLst>
        <pc:spChg chg="mod">
          <ac:chgData name="Maria Alejandra Usart" userId="S::mariaalejandra.usart@endava.com::3c5888d7-e5c8-4d32-9ff0-616202923e1b" providerId="AD" clId="Web-{2B86A66E-1689-47C4-35F8-45DFA7A024EC}" dt="2019-02-24T20:50:19.990" v="0" actId="20577"/>
          <ac:spMkLst>
            <pc:docMk/>
            <pc:sldMk cId="0" sldId="259"/>
            <ac:spMk id="23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Overring  (Sobrecarga)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f88e9e3db_0_0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4f88e9e3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Inclusión de tipos de Objetos definidos por el usuario como partes de otros tipos de objetos.</a:t>
            </a:r>
            <a:endParaRPr/>
          </a:p>
        </p:txBody>
      </p:sp>
      <p:sp>
        <p:nvSpPr>
          <p:cNvPr id="344" name="Google Shape;3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8" name="Google Shape;2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8111af47_0_0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73" name="Google Shape;273;g4f8111af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00" cy="3454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1394460" y="3404110"/>
            <a:ext cx="7254240" cy="106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 Narrow"/>
              <a:buNone/>
              <a:defRPr sz="48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394460" y="4533900"/>
            <a:ext cx="7254240" cy="1042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368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defRPr sz="22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5605" y="1190270"/>
            <a:ext cx="2440870" cy="80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ail success story 2">
  <p:cSld name="Retail success story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l="32261" r="23942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/>
          <p:nvPr/>
        </p:nvSpPr>
        <p:spPr>
          <a:xfrm>
            <a:off x="-48740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yments success story 1">
  <p:cSld name="Payments success story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2"/>
          <p:cNvPicPr preferRelativeResize="0"/>
          <p:nvPr/>
        </p:nvPicPr>
        <p:blipFill rotWithShape="1">
          <a:blip r:embed="rId2">
            <a:alphaModFix/>
          </a:blip>
          <a:srcRect l="34312" t="8001" r="31508" b="306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/>
          <p:nvPr/>
        </p:nvSpPr>
        <p:spPr>
          <a:xfrm>
            <a:off x="-1414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yments success story 2">
  <p:cSld name="Payments success story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3"/>
          <p:cNvPicPr preferRelativeResize="0"/>
          <p:nvPr/>
        </p:nvPicPr>
        <p:blipFill rotWithShape="1">
          <a:blip r:embed="rId2">
            <a:alphaModFix/>
          </a:blip>
          <a:srcRect l="46455" r="14814"/>
          <a:stretch/>
        </p:blipFill>
        <p:spPr>
          <a:xfrm>
            <a:off x="-1" y="0"/>
            <a:ext cx="39841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/>
          <p:nvPr/>
        </p:nvSpPr>
        <p:spPr>
          <a:xfrm>
            <a:off x="-27214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et &amp; Wealth Management Success Story">
  <p:cSld name="Asset &amp; Wealth Management Success Stor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4"/>
          <p:cNvPicPr preferRelativeResize="0"/>
          <p:nvPr/>
        </p:nvPicPr>
        <p:blipFill rotWithShape="1">
          <a:blip r:embed="rId2">
            <a:alphaModFix/>
          </a:blip>
          <a:srcRect l="31140" r="27727"/>
          <a:stretch/>
        </p:blipFill>
        <p:spPr>
          <a:xfrm>
            <a:off x="0" y="0"/>
            <a:ext cx="42311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-27958" y="-1"/>
            <a:ext cx="4697682" cy="6858001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nking success story">
  <p:cSld name="Banking success stor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2">
            <a:alphaModFix/>
          </a:blip>
          <a:srcRect l="51334" r="7452"/>
          <a:stretch/>
        </p:blipFill>
        <p:spPr>
          <a:xfrm>
            <a:off x="-8313" y="0"/>
            <a:ext cx="42394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-32115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urance success story 1">
  <p:cSld name="Insurance success story 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/>
          </a:blip>
          <a:srcRect l="37907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-2" y="0"/>
            <a:ext cx="4368833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urance success story 2">
  <p:cSld name="Insurance success story 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/>
          </a:blip>
          <a:srcRect l="36595" r="24212"/>
          <a:stretch/>
        </p:blipFill>
        <p:spPr>
          <a:xfrm>
            <a:off x="0" y="0"/>
            <a:ext cx="4031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-27958" y="-1"/>
            <a:ext cx="4697682" cy="6858001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 rotWithShape="1">
          <a:blip r:embed="rId2">
            <a:alphaModFix/>
          </a:blip>
          <a:srcRect l="37953" r="21237"/>
          <a:stretch/>
        </p:blipFill>
        <p:spPr>
          <a:xfrm>
            <a:off x="-1" y="0"/>
            <a:ext cx="41979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-1" y="0"/>
            <a:ext cx="4447804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1">
  <p:cSld name="TMT Success story 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-24938" y="-1"/>
            <a:ext cx="4697682" cy="6858001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2">
  <p:cSld name="TMT Success story 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-40428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">
  <p:cSld name="2_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"/>
          <p:cNvCxnSpPr/>
          <p:nvPr/>
        </p:nvCxnSpPr>
        <p:spPr>
          <a:xfrm flipH="1">
            <a:off x="806824" y="1290244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218690" y="1866607"/>
            <a:ext cx="983197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400"/>
              <a:buFont typeface="Arial"/>
              <a:buNone/>
              <a:defRPr sz="24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1218690" y="3360613"/>
            <a:ext cx="9831977" cy="12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3pPr>
            <a:lvl4pPr marL="1828800" lvl="3" indent="-3175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  <a:defRPr sz="1400">
                <a:solidFill>
                  <a:schemeClr val="dk1"/>
                </a:solidFill>
              </a:defRPr>
            </a:lvl4pPr>
            <a:lvl5pPr marL="2286000" lvl="4" indent="-3175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3"/>
          </p:nvPr>
        </p:nvSpPr>
        <p:spPr>
          <a:xfrm>
            <a:off x="1218690" y="2595507"/>
            <a:ext cx="983197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3">
  <p:cSld name="TMT Success story 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2">
            <a:alphaModFix/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0" y="0"/>
            <a:ext cx="4669724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 Estate_Success story 1">
  <p:cSld name="Real Estate_Success story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dt" idx="10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2">
            <a:alphaModFix/>
          </a:blip>
          <a:srcRect l="31459" r="25217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/>
          <p:nvPr/>
        </p:nvSpPr>
        <p:spPr>
          <a:xfrm>
            <a:off x="-27710" y="0"/>
            <a:ext cx="4461165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c - success story ">
  <p:cSld name="Misc - success story 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-LEFT">
  <p:cSld name="2_SLIDE-LEF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4"/>
          <p:cNvCxnSpPr/>
          <p:nvPr/>
        </p:nvCxnSpPr>
        <p:spPr>
          <a:xfrm flipH="1">
            <a:off x="806824" y="1290244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552410" y="2414294"/>
            <a:ext cx="3801390" cy="266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37" name="Google Shape;37;p4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806824" y="2603655"/>
            <a:ext cx="64015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400"/>
              <a:buFont typeface="Arial"/>
              <a:buNone/>
              <a:defRPr sz="24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3"/>
          </p:nvPr>
        </p:nvSpPr>
        <p:spPr>
          <a:xfrm>
            <a:off x="806824" y="3028387"/>
            <a:ext cx="6401554" cy="134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806824" y="996707"/>
            <a:ext cx="4186165" cy="66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 Narrow"/>
              <a:buNone/>
              <a:defRPr sz="48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45" name="Google Shape;45;p5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806824" y="2016874"/>
            <a:ext cx="9682333" cy="393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4381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Pts val="3300"/>
              <a:buFont typeface="Noto Sans Symbols"/>
              <a:buChar char="▪"/>
              <a:defRPr sz="33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5"/>
          <p:cNvCxnSpPr/>
          <p:nvPr/>
        </p:nvCxnSpPr>
        <p:spPr>
          <a:xfrm flipH="1">
            <a:off x="806824" y="1708920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-columns_two">
  <p:cSld name="1_SLIDE-columns_tw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1" name="Google Shape;51;p6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6"/>
          <p:cNvCxnSpPr/>
          <p:nvPr/>
        </p:nvCxnSpPr>
        <p:spPr>
          <a:xfrm flipH="1">
            <a:off x="806824" y="1290244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806824" y="2560355"/>
            <a:ext cx="5007236" cy="143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806824" y="2182749"/>
            <a:ext cx="5007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000"/>
              <a:buFont typeface="Arial"/>
              <a:buNone/>
              <a:defRPr sz="20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3"/>
          </p:nvPr>
        </p:nvSpPr>
        <p:spPr>
          <a:xfrm>
            <a:off x="6346564" y="2568629"/>
            <a:ext cx="5007236" cy="143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oto Sans Symbols"/>
              <a:buChar char="▪"/>
              <a:defRPr sz="16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4"/>
          </p:nvPr>
        </p:nvSpPr>
        <p:spPr>
          <a:xfrm>
            <a:off x="6346564" y="2191023"/>
            <a:ext cx="5007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000"/>
              <a:buFont typeface="Arial"/>
              <a:buNone/>
              <a:defRPr sz="20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-columns_three">
  <p:cSld name="SLIDE-columns_thre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63" name="Google Shape;63;p7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7"/>
          <p:cNvCxnSpPr/>
          <p:nvPr/>
        </p:nvCxnSpPr>
        <p:spPr>
          <a:xfrm flipH="1">
            <a:off x="806824" y="1290244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806824" y="2103444"/>
            <a:ext cx="3267235" cy="44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/>
          <a:lstStyle>
            <a:lvl1pPr marL="457200" marR="0" lvl="0" indent="-22860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1600"/>
              <a:buFont typeface="Arial"/>
              <a:buNone/>
              <a:defRPr sz="16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2"/>
          </p:nvPr>
        </p:nvSpPr>
        <p:spPr>
          <a:xfrm>
            <a:off x="4399541" y="2111718"/>
            <a:ext cx="3267235" cy="44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1600"/>
              <a:buNone/>
              <a:defRPr sz="16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3"/>
          </p:nvPr>
        </p:nvSpPr>
        <p:spPr>
          <a:xfrm>
            <a:off x="8086565" y="2119992"/>
            <a:ext cx="3267235" cy="44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1600"/>
              <a:buNone/>
              <a:defRPr sz="16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4"/>
          </p:nvPr>
        </p:nvSpPr>
        <p:spPr>
          <a:xfrm>
            <a:off x="806824" y="2560355"/>
            <a:ext cx="3267235" cy="157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5"/>
          </p:nvPr>
        </p:nvSpPr>
        <p:spPr>
          <a:xfrm>
            <a:off x="4399541" y="2575061"/>
            <a:ext cx="3267235" cy="157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6"/>
          </p:nvPr>
        </p:nvSpPr>
        <p:spPr>
          <a:xfrm>
            <a:off x="8093355" y="2586006"/>
            <a:ext cx="3267235" cy="157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oto Sans Symbols"/>
              <a:buChar char="▪"/>
              <a:defRPr sz="14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-RIGHT">
  <p:cSld name="1_SLIDE-RIGH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4952246" y="3054273"/>
            <a:ext cx="6401554" cy="302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2743200" lvl="5" indent="-304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04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2"/>
          </p:nvPr>
        </p:nvSpPr>
        <p:spPr>
          <a:xfrm>
            <a:off x="806824" y="2414294"/>
            <a:ext cx="3801390" cy="266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/>
          <p:nvPr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79" name="Google Shape;79;p8"/>
          <p:cNvCxnSpPr/>
          <p:nvPr/>
        </p:nvCxnSpPr>
        <p:spPr>
          <a:xfrm>
            <a:off x="334119" y="6274519"/>
            <a:ext cx="11537176" cy="59606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80" name="Google Shape;8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 txBox="1">
            <a:spLocks noGrp="1"/>
          </p:cNvSpPr>
          <p:nvPr>
            <p:ph type="body" idx="3"/>
          </p:nvPr>
        </p:nvSpPr>
        <p:spPr>
          <a:xfrm>
            <a:off x="4952246" y="2629541"/>
            <a:ext cx="64015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/>
          <a:lstStyle>
            <a:lvl1pPr marL="457200" marR="0" lvl="0" indent="-22860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400"/>
              <a:buFont typeface="Arial"/>
              <a:buNone/>
              <a:defRPr sz="24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2" name="Google Shape;82;p8"/>
          <p:cNvCxnSpPr/>
          <p:nvPr/>
        </p:nvCxnSpPr>
        <p:spPr>
          <a:xfrm flipH="1">
            <a:off x="806824" y="1290244"/>
            <a:ext cx="10546976" cy="17321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3206888" y="2379387"/>
            <a:ext cx="7421880" cy="59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 Narrow"/>
              <a:buNone/>
              <a:defRPr sz="48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1"/>
          </p:nvPr>
        </p:nvSpPr>
        <p:spPr>
          <a:xfrm>
            <a:off x="5590243" y="4671588"/>
            <a:ext cx="5038525" cy="21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2"/>
          </p:nvPr>
        </p:nvSpPr>
        <p:spPr>
          <a:xfrm>
            <a:off x="5590244" y="3532872"/>
            <a:ext cx="5038524" cy="44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marR="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F411C"/>
              </a:buClr>
              <a:buSzPts val="2400"/>
              <a:buFont typeface="Arial"/>
              <a:buNone/>
              <a:defRPr sz="2400" b="1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3"/>
          </p:nvPr>
        </p:nvSpPr>
        <p:spPr>
          <a:xfrm>
            <a:off x="5590244" y="4888429"/>
            <a:ext cx="5020417" cy="29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4"/>
          </p:nvPr>
        </p:nvSpPr>
        <p:spPr>
          <a:xfrm>
            <a:off x="5590244" y="3981510"/>
            <a:ext cx="5038524" cy="21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457200" marR="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ail success story 1">
  <p:cSld name="Retail success stor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0"/>
          <p:cNvPicPr preferRelativeResize="0"/>
          <p:nvPr/>
        </p:nvPicPr>
        <p:blipFill rotWithShape="1">
          <a:blip r:embed="rId2">
            <a:alphaModFix/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/>
          <p:nvPr/>
        </p:nvSpPr>
        <p:spPr>
          <a:xfrm>
            <a:off x="0" y="0"/>
            <a:ext cx="4697682" cy="68580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588"/>
                </a:srgbClr>
              </a:gs>
              <a:gs pos="58999">
                <a:srgbClr val="FFFFFF">
                  <a:alpha val="81568"/>
                </a:srgbClr>
              </a:gs>
              <a:gs pos="69000">
                <a:srgbClr val="FFFFFF">
                  <a:alpha val="77254"/>
                </a:srgbClr>
              </a:gs>
              <a:gs pos="80000">
                <a:srgbClr val="FFFFFF">
                  <a:alpha val="95294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ldNum" idx="12"/>
          </p:nvPr>
        </p:nvSpPr>
        <p:spPr>
          <a:xfrm>
            <a:off x="225878" y="635274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/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  <a:defRPr sz="3600" b="1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3184071" y="1899782"/>
            <a:ext cx="8687224" cy="3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2"/>
          </p:nvPr>
        </p:nvSpPr>
        <p:spPr>
          <a:xfrm>
            <a:off x="3184071" y="2522763"/>
            <a:ext cx="8687224" cy="346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A4E5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1ADB5"/>
              </a:buClr>
              <a:buSzPts val="1600"/>
              <a:buFont typeface="Arial"/>
              <a:buChar char="•"/>
              <a:defRPr sz="1600">
                <a:solidFill>
                  <a:srgbClr val="4A4E52"/>
                </a:solidFill>
              </a:defRPr>
            </a:lvl3pPr>
            <a:lvl4pPr marL="1828800" lvl="3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500"/>
              <a:buFont typeface="Calibri"/>
              <a:buChar char="-"/>
              <a:defRPr sz="1500">
                <a:solidFill>
                  <a:srgbClr val="4A4E5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A4E52"/>
              </a:buClr>
              <a:buSzPts val="1400"/>
              <a:buChar char="•"/>
              <a:defRPr>
                <a:solidFill>
                  <a:srgbClr val="4A4E5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8524" y="6445284"/>
            <a:ext cx="812771" cy="26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E411B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dule_(programming)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Alejandra.Usart@endava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2154550" y="2423875"/>
            <a:ext cx="84084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 Narrow"/>
              <a:buNone/>
            </a:pPr>
            <a:r>
              <a:rPr lang="en-US" sz="4300" b="0">
                <a:solidFill>
                  <a:srgbClr val="DE411B"/>
                </a:solidFill>
              </a:rPr>
              <a:t>Introduction to Object Oriented Programming</a:t>
            </a:r>
            <a:r>
              <a:rPr lang="en-US" sz="4300"/>
              <a:t> </a:t>
            </a:r>
            <a:endParaRPr sz="4300">
              <a:solidFill>
                <a:srgbClr val="DE411B"/>
              </a:solidFill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1394450" y="4591600"/>
            <a:ext cx="7254300" cy="1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>
                <a:latin typeface="Arial Narrow"/>
                <a:ea typeface="Arial Narrow"/>
                <a:cs typeface="Arial Narrow"/>
                <a:sym typeface="Arial Narrow"/>
              </a:rPr>
              <a:t>QA Community</a:t>
            </a:r>
            <a:endParaRPr sz="1800" b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>
                <a:latin typeface="Arial Narrow"/>
                <a:ea typeface="Arial Narrow"/>
                <a:cs typeface="Arial Narrow"/>
                <a:sym typeface="Arial Narrow"/>
              </a:rPr>
              <a:t>Rosario - Argentina</a:t>
            </a:r>
            <a:endParaRPr sz="1800" b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ENCAPSULATION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Is the process of hiding all the secrets of an object that does not contribute to its essential characteristics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b="1"/>
              <a:t>Hides</a:t>
            </a:r>
            <a:r>
              <a:rPr lang="en-US"/>
              <a:t> the implementation details of an object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/>
              <a:t>The part that is not hidden from an object is its </a:t>
            </a:r>
            <a:r>
              <a:rPr lang="en-US" b="1"/>
              <a:t>interface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Also is known as information hiding 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>
                <a:solidFill>
                  <a:schemeClr val="dk1"/>
                </a:solidFill>
              </a:rPr>
              <a:t>INHERITANCE</a:t>
            </a:r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/>
              <a:t>Is a powerful mechanism to deal with the natural evolution of the system and with the incremental modification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/>
              <a:t>Allows to </a:t>
            </a:r>
            <a:r>
              <a:rPr lang="en-US" b="1"/>
              <a:t>reuse </a:t>
            </a:r>
            <a:r>
              <a:rPr lang="en-US"/>
              <a:t>objects to build new objects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/>
              <a:t>There are </a:t>
            </a:r>
            <a:r>
              <a:rPr lang="en-US" b="1"/>
              <a:t>generic classes</a:t>
            </a:r>
            <a:r>
              <a:rPr lang="en-US"/>
              <a:t> (parent/superclass) that group similar characteristics and behaviors for a set of objects and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/>
              <a:t>There are </a:t>
            </a:r>
            <a:r>
              <a:rPr lang="en-US" b="1"/>
              <a:t>derived classes</a:t>
            </a:r>
            <a:r>
              <a:rPr lang="en-US"/>
              <a:t> (child/subclass) that extend or redefine the generic class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>
                <a:solidFill>
                  <a:schemeClr val="dk1"/>
                </a:solidFill>
              </a:rPr>
              <a:t>INHERITANCE: OVERRIDING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Allows a child class to </a:t>
            </a:r>
            <a:r>
              <a:rPr lang="en-US" b="1"/>
              <a:t>redefine </a:t>
            </a:r>
            <a:r>
              <a:rPr lang="en-US"/>
              <a:t>some existing method in the parent class, in order to provide a different implementation.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If an object' method that is not defined in its own class is invoked, the search is triggered upward in the hierarchy to which that class belongs.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The version of a method that is executed will be determined by the object that is used to invoke it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INHERITANCE: ABSTRACT CLASS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Is a class that has no instances.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Is written with the expectation that its concrete subclasses will add to its structure a behavior, typically by implementing its abstract operations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  <p:pic>
        <p:nvPicPr>
          <p:cNvPr id="302" name="Google Shape;30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425" y="3040325"/>
            <a:ext cx="4925450" cy="22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>
                <a:solidFill>
                  <a:schemeClr val="dk1"/>
                </a:solidFill>
              </a:rPr>
              <a:t>INHERITANCE - EXAMPLE</a:t>
            </a:r>
            <a:r>
              <a:rPr lang="en-US"/>
              <a:t>: VIRTUAL METHOD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378" y="1732928"/>
            <a:ext cx="8593249" cy="39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Visibility: Access Level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In certain languages, the visibility of the attributes and methods of a class can be defined:</a:t>
            </a:r>
            <a:endParaRPr sz="2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 b="1"/>
              <a:t>Private</a:t>
            </a:r>
            <a:r>
              <a:rPr lang="en-US"/>
              <a:t>: No private member of the superclass is visible in the subclass.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 b="1"/>
              <a:t>Protected</a:t>
            </a:r>
            <a:r>
              <a:rPr lang="en-US"/>
              <a:t>: The protected members of the superclass are visible in the subclass, but not visible to the outside.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 b="1"/>
              <a:t>Public</a:t>
            </a:r>
            <a:r>
              <a:rPr lang="en-US"/>
              <a:t>: The public members of the superclass are still public in the subclass.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INHERITANCE: SIMPLE OR MULTIPLE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In certain programming languages, the inheritance can be simple or multiple.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002" y="2450115"/>
            <a:ext cx="8587826" cy="279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POLYMORPHISM</a:t>
            </a:r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Is the capacity by which different types of objects can respond to the same message in different ways</a:t>
            </a:r>
            <a:endParaRPr sz="2400" u="sng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 b="1" i="1"/>
              <a:t>Overriding</a:t>
            </a:r>
            <a:r>
              <a:rPr lang="en-US"/>
              <a:t>:  means having two methods with the same method name and parameters. One of the methods is in the parent class and the other is in the child class, and allows a child class to redefine the implementation of a method that is already provided its parent class.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b="1" i="1"/>
              <a:t>Overloading</a:t>
            </a:r>
            <a:r>
              <a:rPr lang="en-US"/>
              <a:t>: occurs when two or more methods in one class have the same method name but different parameters.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OVERRIDING AND OVERLOADING IN JAVA</a:t>
            </a:r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I </a:t>
            </a:r>
            <a:endParaRPr sz="2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25" y="1742674"/>
            <a:ext cx="9917299" cy="40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ASSOCIATION</a:t>
            </a: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indent="-342900" algn="l">
              <a:lnSpc>
                <a:spcPct val="200000"/>
              </a:lnSpc>
              <a:buChar char="❏"/>
            </a:pPr>
            <a:r>
              <a:rPr lang="en-US" dirty="0"/>
              <a:t>The association or aggregation could be defined as the moment in which two objects join to work together and thus achieve a goal.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Both objects are independent of each other.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To validate the association, the phrase "</a:t>
            </a:r>
            <a:r>
              <a:rPr lang="en-US" u="sng" dirty="0"/>
              <a:t>Use a</a:t>
            </a:r>
            <a:r>
              <a:rPr lang="en-US" dirty="0"/>
              <a:t>" should make sense. The customer uses a credit card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❏"/>
            </a:pPr>
            <a:r>
              <a:rPr lang="en-US" b="1" i="1" dirty="0"/>
              <a:t>Client </a:t>
            </a:r>
            <a:r>
              <a:rPr lang="en-US" dirty="0"/>
              <a:t>is independent of </a:t>
            </a:r>
            <a:r>
              <a:rPr lang="en-US" b="1" u="sng" dirty="0"/>
              <a:t>Credit card</a:t>
            </a:r>
            <a:r>
              <a:rPr lang="en-US" dirty="0"/>
              <a:t>, that is to say that we can create an object of type client and later associate an object of type credit card.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You can assign or remove the credit card, without affecting the existence of the Client.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OBJECT ORIENTED PROGRAMMING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2"/>
          </p:nvPr>
        </p:nvSpPr>
        <p:spPr>
          <a:xfrm>
            <a:off x="1180050" y="1819125"/>
            <a:ext cx="9831900" cy="4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"is a method of implementation in which programs are organized as cooperative collections of objects, each of which represents an instance of some class, and whose classes are all members of a hierarchy of classes united via inheritance relationships" (*)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(*)[Grady Booch (1991) Object-Oriented Design with Applications]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COMPOSITION</a:t>
            </a: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body" idx="2"/>
          </p:nvPr>
        </p:nvSpPr>
        <p:spPr>
          <a:xfrm>
            <a:off x="1210825" y="13970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Is a type of dependent relationship in which a more complex object is made up of smaller objects. 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To validate the composition, the phrase "</a:t>
            </a:r>
            <a:r>
              <a:rPr lang="en-US" u="sng"/>
              <a:t>has  a</a:t>
            </a:r>
            <a:r>
              <a:rPr lang="en-US"/>
              <a:t>" should make sense. The car has a motor.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The objects that make up the container class must exist from the beginning.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COUPLING - COHESION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US" b="1"/>
              <a:t>Coupling </a:t>
            </a:r>
            <a:r>
              <a:rPr lang="en-US"/>
              <a:t>is the degree of interdependence between software modules; a measure of how closely connected two modules are.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b="1"/>
              <a:t>Cohesion </a:t>
            </a:r>
            <a:r>
              <a:rPr lang="en-US"/>
              <a:t>is the degree to which the elements inside a 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hlinkClick r:id="rId3"/>
              </a:rPr>
              <a:t>module</a:t>
            </a:r>
            <a:r>
              <a:rPr lang="en-US"/>
              <a:t> belong together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b="1">
                <a:solidFill>
                  <a:srgbClr val="DE411B"/>
                </a:solidFill>
              </a:rPr>
              <a:t>High Cohesion</a:t>
            </a:r>
            <a:r>
              <a:rPr lang="en-US"/>
              <a:t> and  </a:t>
            </a:r>
            <a:r>
              <a:rPr lang="en-US" b="1">
                <a:solidFill>
                  <a:srgbClr val="DE411B"/>
                </a:solidFill>
              </a:rPr>
              <a:t>Low Coupling</a:t>
            </a:r>
            <a:r>
              <a:rPr lang="en-US"/>
              <a:t> give us better-designed code that is easier to maintain.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CONTACT INFO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MariaAlejandra.Usart@endava.com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QA Community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Rosario - Argentina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OBJECT</a:t>
            </a: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2"/>
          </p:nvPr>
        </p:nvSpPr>
        <p:spPr>
          <a:xfrm>
            <a:off x="1180050" y="1819125"/>
            <a:ext cx="9831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 dirty="0"/>
              <a:t>Is an entity that contains: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 sz="1800" dirty="0"/>
              <a:t>Attributes: data that describes the state of an object</a:t>
            </a:r>
            <a:endParaRPr sz="18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 sz="1800" dirty="0"/>
              <a:t>Methods: actions that changes the state of an object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dirty="0"/>
              <a:t>Each object is able to receive messages, process data and send messages to other objects.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Is an instance of a class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CLASS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2"/>
          </p:nvPr>
        </p:nvSpPr>
        <p:spPr>
          <a:xfrm>
            <a:off x="1180050" y="1819125"/>
            <a:ext cx="9831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Is a generic template for a set of objects with similar features.</a:t>
            </a:r>
          </a:p>
          <a:p>
            <a:pPr indent="-342900" algn="l">
              <a:lnSpc>
                <a:spcPct val="150000"/>
              </a:lnSpc>
              <a:spcBef>
                <a:spcPts val="0"/>
              </a:spcBef>
              <a:buChar char="❏"/>
            </a:pPr>
            <a:r>
              <a:rPr lang="en-US" dirty="0"/>
              <a:t>Defines a set of </a:t>
            </a:r>
            <a:r>
              <a:rPr lang="en-US" b="1" dirty="0"/>
              <a:t>variables</a:t>
            </a:r>
            <a:r>
              <a:rPr lang="en-US" dirty="0"/>
              <a:t>(</a:t>
            </a:r>
            <a:r>
              <a:rPr lang="en-US" i="1" dirty="0"/>
              <a:t>state</a:t>
            </a:r>
            <a:r>
              <a:rPr lang="en-US" dirty="0"/>
              <a:t>), and a set of </a:t>
            </a:r>
            <a:r>
              <a:rPr lang="en-US" b="1" dirty="0"/>
              <a:t>methods</a:t>
            </a:r>
            <a:r>
              <a:rPr lang="en-US" dirty="0"/>
              <a:t>(</a:t>
            </a:r>
            <a:r>
              <a:rPr lang="en-US" i="1" dirty="0"/>
              <a:t>behavior</a:t>
            </a:r>
            <a:r>
              <a:rPr lang="en-US" dirty="0"/>
              <a:t>)</a:t>
            </a:r>
            <a:r>
              <a:rPr lang="en-US" b="1" dirty="0"/>
              <a:t> </a:t>
            </a:r>
            <a:endParaRPr lang="en-US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>
                <a:solidFill>
                  <a:schemeClr val="dk1"/>
                </a:solidFill>
              </a:rPr>
              <a:t>EXAMPLE: CAR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2"/>
          </p:nvPr>
        </p:nvSpPr>
        <p:spPr>
          <a:xfrm>
            <a:off x="1180050" y="1819125"/>
            <a:ext cx="9831900" cy="28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➢"/>
            </a:pPr>
            <a:r>
              <a:rPr lang="en-US"/>
              <a:t> Is the main element that has a set of characteristics, such as:  </a:t>
            </a:r>
            <a:r>
              <a:rPr lang="en-US" b="1">
                <a:solidFill>
                  <a:srgbClr val="9900FF"/>
                </a:solidFill>
              </a:rPr>
              <a:t>colour</a:t>
            </a:r>
            <a:r>
              <a:rPr lang="en-US"/>
              <a:t>, </a:t>
            </a:r>
            <a:r>
              <a:rPr lang="en-US" b="1">
                <a:solidFill>
                  <a:srgbClr val="9900FF"/>
                </a:solidFill>
              </a:rPr>
              <a:t>year</a:t>
            </a:r>
            <a:r>
              <a:rPr lang="en-US"/>
              <a:t>, </a:t>
            </a:r>
            <a:r>
              <a:rPr lang="en-US" b="1">
                <a:solidFill>
                  <a:srgbClr val="9900FF"/>
                </a:solidFill>
              </a:rPr>
              <a:t>brand.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➢"/>
            </a:pPr>
            <a:r>
              <a:rPr lang="en-US"/>
              <a:t>Also has a set of associated actions, such as: </a:t>
            </a:r>
            <a:r>
              <a:rPr lang="en-US" b="1">
                <a:solidFill>
                  <a:srgbClr val="38761D"/>
                </a:solidFill>
              </a:rPr>
              <a:t>start,</a:t>
            </a:r>
            <a:r>
              <a:rPr lang="en-US"/>
              <a:t> </a:t>
            </a:r>
            <a:r>
              <a:rPr lang="en-US" b="1">
                <a:solidFill>
                  <a:srgbClr val="38761D"/>
                </a:solidFill>
              </a:rPr>
              <a:t>stop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EXAMPLE: CAR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7552410" y="2414294"/>
            <a:ext cx="3801300" cy="26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/>
              <a:t>PLEASE ONLY USE STOCK PHOTOS FROM THE ENDAVA LIBRARY IF NEEDED TO SHOW INDUSTRY CONTEXT AND AVOID USING PEOPLE FACES IN THIS CASE.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2"/>
          </p:nvPr>
        </p:nvSpPr>
        <p:spPr>
          <a:xfrm>
            <a:off x="1641825" y="1913175"/>
            <a:ext cx="3642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F411C"/>
              </a:buClr>
              <a:buSzPts val="2400"/>
              <a:buFont typeface="Arial"/>
              <a:buNone/>
            </a:pPr>
            <a:r>
              <a:rPr lang="en-US"/>
              <a:t>   </a:t>
            </a:r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3"/>
          </p:nvPr>
        </p:nvSpPr>
        <p:spPr>
          <a:xfrm>
            <a:off x="818475" y="1913175"/>
            <a:ext cx="52893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950" y="2163447"/>
            <a:ext cx="5467201" cy="29832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29"/>
          <p:cNvGraphicFramePr/>
          <p:nvPr/>
        </p:nvGraphicFramePr>
        <p:xfrm>
          <a:off x="2055600" y="2123500"/>
          <a:ext cx="3728300" cy="3840390"/>
        </p:xfrm>
        <a:graphic>
          <a:graphicData uri="http://schemas.openxmlformats.org/drawingml/2006/table">
            <a:tbl>
              <a:tblPr>
                <a:noFill/>
                <a:tableStyleId>{5C6A6E58-C347-418C-88A6-FCFE9C68C091}</a:tableStyleId>
              </a:tblPr>
              <a:tblGrid>
                <a:gridCol w="372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Car</a:t>
                      </a:r>
                      <a:endParaRPr sz="18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color: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brand: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setColor(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getColor():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setBrand(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getBrand():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setYear(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getYear():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start()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stop()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" name="Google Shape;256;p29"/>
          <p:cNvSpPr/>
          <p:nvPr/>
        </p:nvSpPr>
        <p:spPr>
          <a:xfrm>
            <a:off x="701200" y="2633750"/>
            <a:ext cx="1231350" cy="693650"/>
          </a:xfrm>
          <a:prstGeom prst="flowChartPunchedTap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18475" y="3983300"/>
            <a:ext cx="1114075" cy="693650"/>
          </a:xfrm>
          <a:prstGeom prst="flowChartPunchedTap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 sz="4800"/>
              <a:t>THE FOUR PRINCIPLES OF OOP</a:t>
            </a:r>
            <a:endParaRPr sz="4800"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2"/>
          </p:nvPr>
        </p:nvSpPr>
        <p:spPr>
          <a:xfrm>
            <a:off x="1180050" y="1819125"/>
            <a:ext cx="9831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Abstraction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Encapsulation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Inheritance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Polymorphism</a:t>
            </a:r>
            <a:endParaRPr sz="240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360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ABSTRACTION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Consists of </a:t>
            </a:r>
            <a:r>
              <a:rPr lang="en-US" b="1" dirty="0"/>
              <a:t>capturing </a:t>
            </a:r>
            <a:r>
              <a:rPr lang="en-US" dirty="0"/>
              <a:t>and </a:t>
            </a:r>
            <a:r>
              <a:rPr lang="en-US" b="1" dirty="0"/>
              <a:t>classifying </a:t>
            </a:r>
            <a:r>
              <a:rPr lang="en-US" dirty="0"/>
              <a:t>the </a:t>
            </a:r>
            <a:r>
              <a:rPr lang="en-US" u="sng" dirty="0"/>
              <a:t>characteristics</a:t>
            </a:r>
            <a:r>
              <a:rPr lang="en-US" dirty="0"/>
              <a:t>(attributes) and </a:t>
            </a:r>
            <a:r>
              <a:rPr lang="en-US" u="sng" dirty="0"/>
              <a:t>behaviors</a:t>
            </a:r>
            <a:r>
              <a:rPr lang="en-US" dirty="0"/>
              <a:t>(operations) relevant of the real world to solve the problem</a:t>
            </a:r>
          </a:p>
        </p:txBody>
      </p:sp>
      <p:graphicFrame>
        <p:nvGraphicFramePr>
          <p:cNvPr id="270" name="Google Shape;270;p31"/>
          <p:cNvGraphicFramePr/>
          <p:nvPr/>
        </p:nvGraphicFramePr>
        <p:xfrm>
          <a:off x="4030875" y="3034488"/>
          <a:ext cx="3600000" cy="2468790"/>
        </p:xfrm>
        <a:graphic>
          <a:graphicData uri="http://schemas.openxmlformats.org/drawingml/2006/table">
            <a:tbl>
              <a:tblPr>
                <a:noFill/>
                <a:tableStyleId>{5C6A6E58-C347-418C-88A6-FCFE9C68C091}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</a:t>
                      </a:r>
                      <a:endParaRPr sz="18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walk()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run()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stop()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talk(): </a:t>
                      </a:r>
                      <a:r>
                        <a:rPr lang="en-US" sz="1800" u="none" strike="noStrike" cap="none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1210833" y="159908"/>
            <a:ext cx="98319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1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Narrow"/>
              <a:buNone/>
            </a:pPr>
            <a:r>
              <a:rPr lang="en-US"/>
              <a:t>ABSTRACTION</a:t>
            </a: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2"/>
          </p:nvPr>
        </p:nvSpPr>
        <p:spPr>
          <a:xfrm>
            <a:off x="1180050" y="1539200"/>
            <a:ext cx="98319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graphicFrame>
        <p:nvGraphicFramePr>
          <p:cNvPr id="277" name="Google Shape;277;p32"/>
          <p:cNvGraphicFramePr/>
          <p:nvPr/>
        </p:nvGraphicFramePr>
        <p:xfrm>
          <a:off x="4030875" y="1891463"/>
          <a:ext cx="4376900" cy="3625150"/>
        </p:xfrm>
        <a:graphic>
          <a:graphicData uri="http://schemas.openxmlformats.org/drawingml/2006/table">
            <a:tbl>
              <a:tblPr>
                <a:noFill/>
                <a:tableStyleId>{5C6A6E58-C347-418C-88A6-FCFE9C68C091}</a:tableStyleId>
              </a:tblPr>
              <a:tblGrid>
                <a:gridCol w="437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0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endParaRPr sz="1800" b="1" u="none" strike="noStrike" cap="non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day: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month: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getDay():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getMonth():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getYear():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compareTo(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d):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Boolean</a:t>
                      </a: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toString(): </a:t>
                      </a:r>
                      <a:r>
                        <a:rPr lang="en-US" sz="18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</a:t>
                      </a:r>
                      <a:endParaRPr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A3A3001B707469C2F287A08717F7C" ma:contentTypeVersion="4" ma:contentTypeDescription="Create a new document." ma:contentTypeScope="" ma:versionID="6306f56b700c2c8183c2f88261845de8">
  <xsd:schema xmlns:xsd="http://www.w3.org/2001/XMLSchema" xmlns:xs="http://www.w3.org/2001/XMLSchema" xmlns:p="http://schemas.microsoft.com/office/2006/metadata/properties" xmlns:ns2="9a90466d-298e-42c6-9514-fada4205df45" xmlns:ns3="bd38f556-0e25-4ec4-853a-ab69838aac2a" targetNamespace="http://schemas.microsoft.com/office/2006/metadata/properties" ma:root="true" ma:fieldsID="a8b77286637e6c5b7f289879c48dea8b" ns2:_="" ns3:_="">
    <xsd:import namespace="9a90466d-298e-42c6-9514-fada4205df45"/>
    <xsd:import namespace="bd38f556-0e25-4ec4-853a-ab69838aac2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f556-0e25-4ec4-853a-ab69838aa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27SRNQJM56W6-1906733393-53</_dlc_DocId>
    <_dlc_DocIdUrl xmlns="9a90466d-298e-42c6-9514-fada4205df45">
      <Url>https://endava.sharepoint.com/Disciplines/Testing/_layouts/15/DocIdRedir.aspx?ID=27SRNQJM56W6-1906733393-53</Url>
      <Description>27SRNQJM56W6-1906733393-53</Description>
    </_dlc_DocIdUrl>
  </documentManagement>
</p:properties>
</file>

<file path=customXml/itemProps1.xml><?xml version="1.0" encoding="utf-8"?>
<ds:datastoreItem xmlns:ds="http://schemas.openxmlformats.org/officeDocument/2006/customXml" ds:itemID="{F13A5B34-9505-404A-9175-22E71DE55A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90466d-298e-42c6-9514-fada4205df45"/>
    <ds:schemaRef ds:uri="bd38f556-0e25-4ec4-853a-ab69838aac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197C99-0307-481A-8ECA-AC9D6967DE3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19F92DE-0C08-432F-9949-9EB9CD86BE0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B2C0C94-161E-4A53-920E-6680BCE28391}">
  <ds:schemaRefs>
    <ds:schemaRef ds:uri="http://schemas.microsoft.com/office/2006/metadata/properties"/>
    <ds:schemaRef ds:uri="http://schemas.microsoft.com/office/infopath/2007/PartnerControls"/>
    <ds:schemaRef ds:uri="9a90466d-298e-42c6-9514-fada4205df4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Endava PPT slides</vt:lpstr>
      <vt:lpstr>Introduction to Object Oriented Programming </vt:lpstr>
      <vt:lpstr>OBJECT ORIENTED PROGRAMMING</vt:lpstr>
      <vt:lpstr>OBJECT</vt:lpstr>
      <vt:lpstr>CLASS</vt:lpstr>
      <vt:lpstr>EXAMPLE: CAR</vt:lpstr>
      <vt:lpstr>EXAMPLE: CAR</vt:lpstr>
      <vt:lpstr>THE FOUR PRINCIPLES OF OOP</vt:lpstr>
      <vt:lpstr>ABSTRACTION</vt:lpstr>
      <vt:lpstr>ABSTRACTION</vt:lpstr>
      <vt:lpstr>ENCAPSULATION</vt:lpstr>
      <vt:lpstr>INHERITANCE</vt:lpstr>
      <vt:lpstr>INHERITANCE: OVERRIDING</vt:lpstr>
      <vt:lpstr>INHERITANCE: ABSTRACT CLASS</vt:lpstr>
      <vt:lpstr>INHERITANCE - EXAMPLE: VIRTUAL METHOD</vt:lpstr>
      <vt:lpstr>Visibility: Access Level</vt:lpstr>
      <vt:lpstr>INHERITANCE: SIMPLE OR MULTIPLE</vt:lpstr>
      <vt:lpstr>POLYMORPHISM</vt:lpstr>
      <vt:lpstr>OVERRIDING AND OVERLOADING IN JAVA</vt:lpstr>
      <vt:lpstr>ASSOCIATION</vt:lpstr>
      <vt:lpstr>COMPOSITION</vt:lpstr>
      <vt:lpstr>COUPLING - COHESION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 Oriented Programming </dc:title>
  <cp:revision>30</cp:revision>
  <dcterms:modified xsi:type="dcterms:W3CDTF">2019-02-24T20:50:23Z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0x01010064BA3A3001B707469C2F287A08717F7C</vt:lpwstr>
  </property>
  <property fmtid="{D5CDD505-2E9C-101B-9397-08002B2CF9AE}" pid="3" name="_dlc_DocIdItemGuid">
    <vt:lpwstr>ca3679e9-e6b4-456d-8251-948a8c9dda39</vt:lpwstr>
  </property>
</Properties>
</file>